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58" r:id="rId4"/>
    <p:sldId id="324" r:id="rId5"/>
    <p:sldId id="350" r:id="rId6"/>
    <p:sldId id="321" r:id="rId7"/>
    <p:sldId id="359" r:id="rId8"/>
    <p:sldId id="351" r:id="rId9"/>
    <p:sldId id="325" r:id="rId10"/>
    <p:sldId id="352" r:id="rId11"/>
    <p:sldId id="354" r:id="rId12"/>
    <p:sldId id="355" r:id="rId13"/>
    <p:sldId id="353" r:id="rId14"/>
    <p:sldId id="356" r:id="rId15"/>
    <p:sldId id="357" r:id="rId16"/>
    <p:sldId id="330" r:id="rId17"/>
    <p:sldId id="360" r:id="rId18"/>
    <p:sldId id="326" r:id="rId19"/>
    <p:sldId id="362" r:id="rId20"/>
    <p:sldId id="363" r:id="rId21"/>
    <p:sldId id="364" r:id="rId22"/>
    <p:sldId id="341" r:id="rId23"/>
    <p:sldId id="327" r:id="rId24"/>
    <p:sldId id="365" r:id="rId25"/>
    <p:sldId id="361" r:id="rId26"/>
    <p:sldId id="329" r:id="rId27"/>
    <p:sldId id="328" r:id="rId28"/>
    <p:sldId id="27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6B4F2DA-9C73-4121-BDD5-C624ED7A5657}">
          <p14:sldIdLst>
            <p14:sldId id="256"/>
            <p14:sldId id="257"/>
            <p14:sldId id="358"/>
            <p14:sldId id="324"/>
            <p14:sldId id="350"/>
            <p14:sldId id="321"/>
            <p14:sldId id="359"/>
            <p14:sldId id="351"/>
            <p14:sldId id="325"/>
            <p14:sldId id="352"/>
            <p14:sldId id="354"/>
            <p14:sldId id="355"/>
            <p14:sldId id="353"/>
            <p14:sldId id="356"/>
            <p14:sldId id="357"/>
            <p14:sldId id="330"/>
            <p14:sldId id="360"/>
            <p14:sldId id="326"/>
            <p14:sldId id="362"/>
            <p14:sldId id="363"/>
            <p14:sldId id="364"/>
            <p14:sldId id="341"/>
            <p14:sldId id="327"/>
            <p14:sldId id="365"/>
            <p14:sldId id="361"/>
            <p14:sldId id="329"/>
            <p14:sldId id="32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54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214DB-A4F5-4CBA-B531-A56FA62313AB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A41E-C5FF-458D-9EB9-CD539D979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5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tec.eetrend.com/blog/2024/100586867.html" TargetMode="External"/><Relationship Id="rId2" Type="http://schemas.openxmlformats.org/officeDocument/2006/relationships/hyperlink" Target="https://gair-nlp.github.io/cs29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et-china.com/mp/a298508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84D2E-15BC-46D4-857B-0343C828B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561" y="1874838"/>
            <a:ext cx="9566878" cy="2387600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大语言模型简介</a:t>
            </a:r>
            <a:b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B6AEE9-46FB-43A8-AC20-30D53299A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8452" y="411330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黄天元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数据科学与大数据技术系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数据科学学院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浙江财经大学</a:t>
            </a:r>
          </a:p>
        </p:txBody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377E31ED-CE0D-478F-A8D0-51A0F41B6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229BF1-93DA-49F3-AA3D-AB4D4DF1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5" y="5353234"/>
            <a:ext cx="1442447" cy="1442447"/>
          </a:xfrm>
          <a:prstGeom prst="rect">
            <a:avLst/>
          </a:prstGeom>
        </p:spPr>
      </p:pic>
      <p:pic>
        <p:nvPicPr>
          <p:cNvPr id="1026" name="Picture 2" descr="Deepseek : A New Revolution in AI - OpenCV">
            <a:extLst>
              <a:ext uri="{FF2B5EF4-FFF2-40B4-BE49-F238E27FC236}">
                <a16:creationId xmlns:a16="http://schemas.microsoft.com/office/drawing/2014/main" id="{88A84A7F-D244-45CF-AC03-3D9BECD6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91" y="5763601"/>
            <a:ext cx="4415162" cy="9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ginner's Guide to Large Language Models (LLM)">
            <a:extLst>
              <a:ext uri="{FF2B5EF4-FFF2-40B4-BE49-F238E27FC236}">
                <a16:creationId xmlns:a16="http://schemas.microsoft.com/office/drawing/2014/main" id="{D305ECBB-7724-4AD1-8999-3B81F449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41938" cy="249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90541D-BE61-46D7-A80B-57A5AE1B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036" y="219076"/>
            <a:ext cx="3124517" cy="21014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03ADF4-5DC4-4C7B-9DD0-8A6AA312E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452" y="5337283"/>
            <a:ext cx="2019075" cy="6556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400192-7315-4966-984A-CF3BEE0A4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452" y="6106530"/>
            <a:ext cx="2631324" cy="6462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EA728E-3253-40C7-8861-FAF624433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05" y="4561045"/>
            <a:ext cx="3173480" cy="816803"/>
          </a:xfrm>
          <a:prstGeom prst="rect">
            <a:avLst/>
          </a:prstGeom>
        </p:spPr>
      </p:pic>
      <p:pic>
        <p:nvPicPr>
          <p:cNvPr id="1036" name="Picture 12" descr="文心一言官网,百度研发的ai人工智能大语言模型产品-非猪ai导航">
            <a:extLst>
              <a:ext uri="{FF2B5EF4-FFF2-40B4-BE49-F238E27FC236}">
                <a16:creationId xmlns:a16="http://schemas.microsoft.com/office/drawing/2014/main" id="{A4581CDE-E2AD-4DDB-A7D9-1F1CD425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72" y="4055795"/>
            <a:ext cx="1475543" cy="14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众新闻">
            <a:extLst>
              <a:ext uri="{FF2B5EF4-FFF2-40B4-BE49-F238E27FC236}">
                <a16:creationId xmlns:a16="http://schemas.microsoft.com/office/drawing/2014/main" id="{FF280E8D-5D80-4525-8F40-47C2FA35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560" y="4055795"/>
            <a:ext cx="1470197" cy="14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1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364566-CD0D-498A-ABE7-8D25B612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860" y="1275337"/>
            <a:ext cx="5816490" cy="8908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2A1BF-E666-4879-9B3C-0900B5B1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45" y="2324526"/>
            <a:ext cx="4800928" cy="4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WORD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C4F178-0EAC-4142-B8F2-F3325B99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79" y="1192230"/>
            <a:ext cx="5829006" cy="18342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74A282-6864-491C-AB97-39447DA0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139" y="3203049"/>
            <a:ext cx="4386947" cy="37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EXCEL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88B1C0-E6B3-4DF0-8508-C0A90CE0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30" y="1050903"/>
            <a:ext cx="7514286" cy="23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83270-2EBC-492E-9B3D-77EA11AC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06" y="3464241"/>
            <a:ext cx="3586133" cy="33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</a:t>
            </a:r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PPT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270A20-F3E0-4404-8B30-E095D8A1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22" y="1097322"/>
            <a:ext cx="6889687" cy="2893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7137CC-1FF0-411D-9FA9-447D70E5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35" y="4111144"/>
            <a:ext cx="4097030" cy="26996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BE3629-D468-4F3D-ACA5-67FFCB864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012" y="4111144"/>
            <a:ext cx="3835596" cy="26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生成音频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B55C0A-D032-41AB-8248-20251344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160" y="1966650"/>
            <a:ext cx="6220411" cy="38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生成视频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88F82-75DE-40E4-9225-D64FD9AF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36" y="1384916"/>
            <a:ext cx="5028148" cy="50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国内产品概览（供参考）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7D00A7-3D99-4B82-88DB-7D031341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86" y="1150418"/>
            <a:ext cx="9317844" cy="55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2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4389485" y="2068199"/>
            <a:ext cx="7107508" cy="340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新的浪潮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生成一切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相关特点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88511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数据存储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78341" y="1141644"/>
            <a:ext cx="11234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传统存储依赖磁盘或数据库，需要专门的语言来交互；而大语言模型将信息以参数的形式存储，具有更好的泛化能力，并且可以直接通过自然语言进行交互。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28AD23-8314-43FE-8EA1-92F2A2E9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0" y="2098622"/>
            <a:ext cx="8851037" cy="47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数据检索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78341" y="1141644"/>
            <a:ext cx="11234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过去依赖搜索引擎和字符匹配，不需要学习过程；现在通过提示词（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prompt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），模型能够理解自然语言描述，实现更智能的引导式检索和学习。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2E75A6-89AE-4D11-9A3F-B1867A92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3" y="2126852"/>
            <a:ext cx="9355700" cy="21500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E1EA02-5777-4C14-9D76-D349E8AD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41" y="4276920"/>
            <a:ext cx="8441751" cy="25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4389485" y="2068199"/>
            <a:ext cx="7107508" cy="340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新的浪潮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生成一切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相关特点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02645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数据标注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78341" y="1141644"/>
            <a:ext cx="11234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以往标注完全依赖人工，成本高且质量难控；大语言模型能够辅助标注，甚至直接合成数据，将标注转化为问答式问题，大幅降低人工需求。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3B102E-C0E5-4FAD-9F12-1DEBC3DB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53" y="2452503"/>
            <a:ext cx="9987094" cy="39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建模范式统一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578341" y="1141644"/>
            <a:ext cx="11234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大语言模型提供了一个通用框架，可以同时处理不同任务、语言和模态，避免了传统方法中针对具体任务设计不同模型的复杂性。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1B1DD1-E450-46EA-9AD1-212DF050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2303423"/>
            <a:ext cx="8877670" cy="42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大语言模型是人类延申的大脑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907A2-65CC-4FC7-A19F-0B6BF876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26" y="1604395"/>
            <a:ext cx="4517189" cy="3893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1E353-F12D-47D4-B228-896A5001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26" y="1604395"/>
            <a:ext cx="6493125" cy="36492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99E8D4-71B9-44AA-8751-17C66C51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86" y="5842336"/>
            <a:ext cx="9190476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0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对工作的影响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02CE0-CDB3-428A-BAC3-43C30754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3" y="1699011"/>
            <a:ext cx="11257883" cy="45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8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带来的问题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E65BC-4432-49D6-BCCC-680ABDD0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8" y="1245219"/>
            <a:ext cx="9664170" cy="53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1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4389485" y="2068199"/>
            <a:ext cx="7107508" cy="340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新的浪潮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生成一切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相关特点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0403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478972" y="2243654"/>
            <a:ext cx="11234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大语言模型的发展正如汹涌的浪潮，势不可挡，正在深刻改变各行各业的生产、学习和生活方式。从智能问答、辅助创作到数据分析和教育应用，其潜力已经在诸多领域得到充分展现。然而，随着应用的广泛推广，我们也面临着一系列亟待解决的问题，包括模型的偏差与安全性、隐私保护、可解释性以及社会伦理等方面的挑战。这要求我们不仅要以开放和积极的态度去拥抱这一技术，更需要持续投入研究和实践，提出切实可行的解决方案。在不断优化和完善的过程中，我们可以引导大语言模型朝着更加智能、可靠和人性化的方向发展，从而真正释放其潜能，为社会创造更大的价值，开创更加美好和可持续的未来。</a:t>
            </a:r>
          </a:p>
        </p:txBody>
      </p:sp>
    </p:spTree>
    <p:extLst>
      <p:ext uri="{BB962C8B-B14F-4D97-AF65-F5344CB8AC3E}">
        <p14:creationId xmlns:p14="http://schemas.microsoft.com/office/powerpoint/2010/main" val="341514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参考资料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BDCD4B-340F-4521-9A98-36DAE44AB2E5}"/>
              </a:ext>
            </a:extLst>
          </p:cNvPr>
          <p:cNvSpPr txBox="1"/>
          <p:nvPr/>
        </p:nvSpPr>
        <p:spPr>
          <a:xfrm>
            <a:off x="826916" y="1603283"/>
            <a:ext cx="1123405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大语言模型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hlinkClick r:id="rId2"/>
              </a:rPr>
              <a:t>https://gair-nlp.github.io/cs2916/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清华大学：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2024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AIGC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发展报告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3.0</a:t>
            </a:r>
          </a:p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hlinkClick r:id="rId3"/>
              </a:rPr>
              <a:t>https://imgtec.eetrend.com/blog/2024/100586867.html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大模型时代： 生成式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AI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发展与科技创新范式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hlinkClick r:id="rId4"/>
              </a:rPr>
              <a:t>https://www.eet-china.com/mp/a298508.html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spcAft>
                <a:spcPts val="1200"/>
              </a:spcAft>
            </a:pP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957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6AA7052-3082-444A-9B2F-DF448485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5" y="1169289"/>
            <a:ext cx="3555206" cy="22753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欢迎合作与交流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6B20A3C-F4A7-493A-9312-F83EAFF3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3575050"/>
            <a:ext cx="1597025" cy="23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57BD21B-CED9-4C44-A14E-AB24F103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689350"/>
            <a:ext cx="1881187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EF44D703-A664-491A-8FA5-C85BAF294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82" y="1280791"/>
            <a:ext cx="4002087" cy="50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zh-CN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黄天元</a:t>
            </a: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algn="just" hangingPunct="1">
              <a:lnSpc>
                <a:spcPct val="100000"/>
              </a:lnSpc>
            </a:pP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 hangingPunct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浙江财经大学数据科学学院数据科学与大数据技术系讲师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，复旦大学理学博士，热爱数据科学与开源工具，致力于利用数据科学迅速积累行业经验优势和科学知识发现，著有《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语言数据高效处理指南》、《文本数据挖掘——基于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机器学习全解（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语言版）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》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。知乎专栏：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语言数据挖掘，邮箱：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huangtianyuan@zufe.edu.cn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739CA2FA-8507-479F-BF15-DE40CB01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79" y="2017713"/>
            <a:ext cx="1265237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10E420F-030B-4A5B-B39C-624CACD9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r="21017"/>
          <a:stretch>
            <a:fillRect/>
          </a:stretch>
        </p:blipFill>
        <p:spPr bwMode="auto">
          <a:xfrm>
            <a:off x="3053052" y="1394141"/>
            <a:ext cx="133191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903" r="210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8D4733-9318-4802-BCCE-602BB72285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4"/>
          <a:stretch/>
        </p:blipFill>
        <p:spPr>
          <a:xfrm>
            <a:off x="9133368" y="2150273"/>
            <a:ext cx="2861180" cy="36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4389485" y="2068199"/>
            <a:ext cx="7107508" cy="340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新的浪潮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生成一切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相关特点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23617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科技领头人们的重视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F6781-C204-4910-8C29-D164635F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33" y="1243349"/>
            <a:ext cx="9269410" cy="39999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A2DA1-0FED-4C12-83ED-660FDC79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55" y="5391070"/>
            <a:ext cx="8286384" cy="1257675"/>
          </a:xfrm>
          <a:prstGeom prst="rect">
            <a:avLst/>
          </a:prstGeom>
        </p:spPr>
      </p:pic>
      <p:pic>
        <p:nvPicPr>
          <p:cNvPr id="2050" name="Picture 2" descr="8分钟带你了解微软最新Windows11系统_老虎社区_美港股上老虎- 老虎社区">
            <a:extLst>
              <a:ext uri="{FF2B5EF4-FFF2-40B4-BE49-F238E27FC236}">
                <a16:creationId xmlns:a16="http://schemas.microsoft.com/office/drawing/2014/main" id="{2FF13044-81BD-440B-80D6-B7CDA3327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0" t="9874" r="33301" b="10427"/>
          <a:stretch/>
        </p:blipFill>
        <p:spPr bwMode="auto">
          <a:xfrm>
            <a:off x="10754434" y="2741727"/>
            <a:ext cx="822047" cy="10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英伟达中国, NVIDIA 英伟达博客作者">
            <a:extLst>
              <a:ext uri="{FF2B5EF4-FFF2-40B4-BE49-F238E27FC236}">
                <a16:creationId xmlns:a16="http://schemas.microsoft.com/office/drawing/2014/main" id="{6634EBD3-8819-4E71-9B28-FFA6A661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4196265"/>
            <a:ext cx="1120911" cy="11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8611B8-093A-4F13-A9B1-F3BC45C99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53" y="2661735"/>
            <a:ext cx="1394299" cy="536963"/>
          </a:xfrm>
          <a:prstGeom prst="rect">
            <a:avLst/>
          </a:prstGeom>
        </p:spPr>
      </p:pic>
      <p:pic>
        <p:nvPicPr>
          <p:cNvPr id="2056" name="Picture 8" descr="同时管理10家超级明星公司，马斯克是如何做到的？-36氪">
            <a:extLst>
              <a:ext uri="{FF2B5EF4-FFF2-40B4-BE49-F238E27FC236}">
                <a16:creationId xmlns:a16="http://schemas.microsoft.com/office/drawing/2014/main" id="{B96B1EA8-D2E5-496F-AF79-0429A27A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40" y="4962413"/>
            <a:ext cx="2511232" cy="18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17163-6328-4EDF-90FB-F53183121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917" y="5594016"/>
            <a:ext cx="821719" cy="8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国外相关层出不穷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4F2BD-24C0-496E-9A52-14BDEB8F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1588966"/>
            <a:ext cx="11469950" cy="45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国内产品紧跟风口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0D8A2-2C75-4EAD-946A-2C1ABC0D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" y="1241051"/>
            <a:ext cx="12002610" cy="54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716E00-9B02-4888-B7FB-CCBB2F6B3EB1}"/>
              </a:ext>
            </a:extLst>
          </p:cNvPr>
          <p:cNvSpPr txBox="1"/>
          <p:nvPr/>
        </p:nvSpPr>
        <p:spPr>
          <a:xfrm>
            <a:off x="4389485" y="2068199"/>
            <a:ext cx="7107508" cy="340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新的浪潮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生成一切</a:t>
            </a:r>
            <a:endParaRPr lang="en-US" altLang="zh-CN" sz="48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相关特点</a:t>
            </a:r>
            <a:endParaRPr lang="en-US" altLang="zh-CN" sz="48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ts val="6600"/>
              </a:lnSpc>
              <a:buFont typeface="+mj-lt"/>
              <a:buAutoNum type="arabicPeriod"/>
            </a:pPr>
            <a:r>
              <a:rPr lang="zh-CN" altLang="en-US" sz="48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2574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生成文本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E07865-103F-4E2E-A44F-6E4D6F0C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64" y="1135472"/>
            <a:ext cx="5295238" cy="8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70E0E7-1A99-46FF-81AF-3A286EA9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83" y="2076514"/>
            <a:ext cx="4653329" cy="46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548FA7-8CCD-4613-A341-53F59C64FCA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生成图片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9DD46-8F8A-43E3-B1D9-C9E6A90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1" y="3429000"/>
            <a:ext cx="2629401" cy="32891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1EE29B-4691-4CB2-976E-F08B37C7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29" y="1425303"/>
            <a:ext cx="6228542" cy="510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CFE17E-78CD-4814-95EE-AD6ACDCD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687" y="2229562"/>
            <a:ext cx="2815007" cy="4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7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16858</TotalTime>
  <Words>608</Words>
  <Application>Microsoft Office PowerPoint</Application>
  <PresentationFormat>宽屏</PresentationFormat>
  <Paragraphs>71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楷体</vt:lpstr>
      <vt:lpstr>Arial</vt:lpstr>
      <vt:lpstr>Calibri</vt:lpstr>
      <vt:lpstr>Times New Roman</vt:lpstr>
      <vt:lpstr>Office 主题</vt:lpstr>
      <vt:lpstr>大语言模型简介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面向机器学习的 R语言生态前沿进展</dc:title>
  <dc:creator>Admin</dc:creator>
  <cp:lastModifiedBy>Admin</cp:lastModifiedBy>
  <cp:revision>202</cp:revision>
  <dcterms:created xsi:type="dcterms:W3CDTF">2024-07-16T01:04:36Z</dcterms:created>
  <dcterms:modified xsi:type="dcterms:W3CDTF">2025-09-14T06:58:34Z</dcterms:modified>
</cp:coreProperties>
</file>